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58" r:id="rId6"/>
    <p:sldId id="264" r:id="rId7"/>
    <p:sldId id="263" r:id="rId8"/>
    <p:sldId id="265"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52" d="100"/>
          <a:sy n="52" d="100"/>
        </p:scale>
        <p:origin x="114"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F001-5CD5-4705-8C6D-D45EB99E4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7E3979-323D-43F2-8912-EFCA563A9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F883A1-379A-4F11-B440-68D3FC498D2D}"/>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66AB01CE-5D41-42F4-AD0B-9BC1D4B05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F5551-15D6-40D9-AB29-4E71A0F8C334}"/>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263731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0E44-CC22-4595-BF14-D5CD79A860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F5D5ED-BDF1-42ED-B6F7-35E37A20E1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6AFCA4-B397-49B3-A21D-787F4986F78D}"/>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7C2330EC-E1B5-46D8-8C64-751042D648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2C34A-2FE3-4408-9D23-D0D2F0F2AB9B}"/>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173739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CA632-BED6-46DF-9A0E-5BDABA456A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EE954A-8736-4597-949C-AAED333F7D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FCA4A7-A1BE-416B-9107-816A334F2F97}"/>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A5969050-3242-42AC-A87B-E1788DDAA8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508776-49F8-4553-81D4-9063F5932E84}"/>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2313475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40B4F-8A7C-4197-9DA3-96B27DF912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3B29F8-9B5F-4DF2-AAA3-C9DEF9575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75A5B-B189-4F36-A201-108D9584A7C2}"/>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132E9CA3-CDEC-4A69-BB96-1E14AA167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661E72-7D16-4ACD-8C66-89B460B75AB8}"/>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327678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D6ED-DC92-4EBA-A11F-78C4626895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8F3F69-3C3B-45AF-8DEE-A881E4E036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6845C1-6F0F-43AD-B641-E7BD8F9A8218}"/>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5D7D16AD-B078-4CC2-9FBE-A65FFDCD9D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3B7FFE-24F0-45FE-B192-BD9AD48D1848}"/>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112774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3ACE-1E60-4753-A3D3-2E3D6584C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99FB1B-10BF-4854-BFF2-532B7BEA2D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270516-B50E-42C4-A0ED-DA01AEF12C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CAF6B7-DFFC-4CA7-90CD-2AEEF7587BD3}"/>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6" name="Footer Placeholder 5">
            <a:extLst>
              <a:ext uri="{FF2B5EF4-FFF2-40B4-BE49-F238E27FC236}">
                <a16:creationId xmlns:a16="http://schemas.microsoft.com/office/drawing/2014/main" id="{0A6B3D8D-437A-408C-A097-778695AFF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2503FB-0A92-482E-A6F7-BC4EEBCCA7F1}"/>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296787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DE7C-92B1-42CA-8F76-5E6E2A2ACE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BD3F5F-1125-41B1-B354-B7E3DEDAE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EC5532-1088-4A69-85B1-6B91B81E9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16784D-FA39-45A7-B9E8-BA787BE5B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5AE1D5-1A3A-4187-8734-73A93E6C89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FE376F-A69B-4746-87FE-859ACC33FEFB}"/>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8" name="Footer Placeholder 7">
            <a:extLst>
              <a:ext uri="{FF2B5EF4-FFF2-40B4-BE49-F238E27FC236}">
                <a16:creationId xmlns:a16="http://schemas.microsoft.com/office/drawing/2014/main" id="{78BC52A9-D740-44BF-A35C-7D5097D721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FED96-DDE6-41D8-A186-BDBF2C630585}"/>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19337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A4027-7E65-4536-87C3-88A6698A56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EDCF96-5B4F-4FB0-B4EA-11B6A35C9774}"/>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4" name="Footer Placeholder 3">
            <a:extLst>
              <a:ext uri="{FF2B5EF4-FFF2-40B4-BE49-F238E27FC236}">
                <a16:creationId xmlns:a16="http://schemas.microsoft.com/office/drawing/2014/main" id="{8DFF9025-291E-44BD-87B7-80D809CB4E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7BEDAA-CADC-4226-BCF0-C92706A46D00}"/>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343075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20DD6-F822-4A9A-97AD-32F995D3A2DB}"/>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3" name="Footer Placeholder 2">
            <a:extLst>
              <a:ext uri="{FF2B5EF4-FFF2-40B4-BE49-F238E27FC236}">
                <a16:creationId xmlns:a16="http://schemas.microsoft.com/office/drawing/2014/main" id="{BD5838E7-653B-4D2B-9B3D-D12D58F6A3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D2D473-5D54-43CA-880C-9B902B360808}"/>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219191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0E4A-3D62-429B-A835-EADCED3AC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296668-3327-4ADB-9F28-AB797927BD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1DC094-6AAB-4103-90DC-BB6F31BC9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5B748-6A52-46AC-B143-430399AAA1B7}"/>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6" name="Footer Placeholder 5">
            <a:extLst>
              <a:ext uri="{FF2B5EF4-FFF2-40B4-BE49-F238E27FC236}">
                <a16:creationId xmlns:a16="http://schemas.microsoft.com/office/drawing/2014/main" id="{D79D0329-BE61-469B-85C8-F0A809638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FFEB10-11C8-4342-8E83-45B27D38D566}"/>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407830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EDACE-2FBF-448A-A6E7-A90B9B1DF8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D98AFF-330D-443E-87B1-072839986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A4850D-EDF5-4CC6-8AEB-1442AED73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042CD7-2820-4FA7-8C8B-F120DD0DCB3A}"/>
              </a:ext>
            </a:extLst>
          </p:cNvPr>
          <p:cNvSpPr>
            <a:spLocks noGrp="1"/>
          </p:cNvSpPr>
          <p:nvPr>
            <p:ph type="dt" sz="half" idx="10"/>
          </p:nvPr>
        </p:nvSpPr>
        <p:spPr/>
        <p:txBody>
          <a:bodyPr/>
          <a:lstStyle/>
          <a:p>
            <a:fld id="{52A848F1-B093-486B-AFB6-888957E469E4}" type="datetimeFigureOut">
              <a:rPr lang="en-GB" smtClean="0"/>
              <a:t>03/04/2020</a:t>
            </a:fld>
            <a:endParaRPr lang="en-GB"/>
          </a:p>
        </p:txBody>
      </p:sp>
      <p:sp>
        <p:nvSpPr>
          <p:cNvPr id="6" name="Footer Placeholder 5">
            <a:extLst>
              <a:ext uri="{FF2B5EF4-FFF2-40B4-BE49-F238E27FC236}">
                <a16:creationId xmlns:a16="http://schemas.microsoft.com/office/drawing/2014/main" id="{9EF89C43-A6B4-4A39-BB0B-2F2CB39890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A1F41D-0506-4838-8B04-471BD4FD101F}"/>
              </a:ext>
            </a:extLst>
          </p:cNvPr>
          <p:cNvSpPr>
            <a:spLocks noGrp="1"/>
          </p:cNvSpPr>
          <p:nvPr>
            <p:ph type="sldNum" sz="quarter" idx="12"/>
          </p:nvPr>
        </p:nvSpPr>
        <p:spPr/>
        <p:txBody>
          <a:bodyPr/>
          <a:lstStyle/>
          <a:p>
            <a:fld id="{EFEC82B6-C289-4294-B96E-FE03EF767CF6}" type="slidenum">
              <a:rPr lang="en-GB" smtClean="0"/>
              <a:t>‹#›</a:t>
            </a:fld>
            <a:endParaRPr lang="en-GB"/>
          </a:p>
        </p:txBody>
      </p:sp>
    </p:spTree>
    <p:extLst>
      <p:ext uri="{BB962C8B-B14F-4D97-AF65-F5344CB8AC3E}">
        <p14:creationId xmlns:p14="http://schemas.microsoft.com/office/powerpoint/2010/main" val="1971514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89000" b="-8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692A3-F1DC-4FEA-B6C8-9245402225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D8DD42-703C-4928-9CF7-067F74E06F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8836B-570D-4584-829C-86CD82165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848F1-B093-486B-AFB6-888957E469E4}" type="datetimeFigureOut">
              <a:rPr lang="en-GB" smtClean="0"/>
              <a:t>03/04/2020</a:t>
            </a:fld>
            <a:endParaRPr lang="en-GB"/>
          </a:p>
        </p:txBody>
      </p:sp>
      <p:sp>
        <p:nvSpPr>
          <p:cNvPr id="5" name="Footer Placeholder 4">
            <a:extLst>
              <a:ext uri="{FF2B5EF4-FFF2-40B4-BE49-F238E27FC236}">
                <a16:creationId xmlns:a16="http://schemas.microsoft.com/office/drawing/2014/main" id="{694DBA24-9A28-4826-93D7-98FF80AA8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87E041-7DCC-41A7-A5A2-329A688359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82B6-C289-4294-B96E-FE03EF767CF6}" type="slidenum">
              <a:rPr lang="en-GB" smtClean="0"/>
              <a:t>‹#›</a:t>
            </a:fld>
            <a:endParaRPr lang="en-GB"/>
          </a:p>
        </p:txBody>
      </p:sp>
    </p:spTree>
    <p:extLst>
      <p:ext uri="{BB962C8B-B14F-4D97-AF65-F5344CB8AC3E}">
        <p14:creationId xmlns:p14="http://schemas.microsoft.com/office/powerpoint/2010/main" val="2806738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D361-23A7-424E-A3B3-D3AD32D23B37}"/>
              </a:ext>
            </a:extLst>
          </p:cNvPr>
          <p:cNvSpPr>
            <a:spLocks noGrp="1"/>
          </p:cNvSpPr>
          <p:nvPr>
            <p:ph type="ctrTitle"/>
          </p:nvPr>
        </p:nvSpPr>
        <p:spPr>
          <a:xfrm>
            <a:off x="107430" y="1215874"/>
            <a:ext cx="11809750" cy="1842119"/>
          </a:xfrm>
        </p:spPr>
        <p:txBody>
          <a:bodyPr>
            <a:normAutofit/>
          </a:bodyPr>
          <a:lstStyle/>
          <a:p>
            <a:r>
              <a:rPr lang="zh-CN" altLang="en-US" sz="4400" b="1" dirty="0">
                <a:latin typeface="FZLanTingHeiS-UL-GB" panose="02000000000000000000" pitchFamily="2" charset="-122"/>
                <a:ea typeface="FZLanTingHeiS-UL-GB" panose="02000000000000000000" pitchFamily="2" charset="-122"/>
              </a:rPr>
              <a:t>英国新冠病毒感染中医治疗报告</a:t>
            </a:r>
            <a:br>
              <a:rPr lang="en-GB" altLang="zh-CN" dirty="0">
                <a:latin typeface="FZLanTingHeiS-UL-GB" panose="02000000000000000000" pitchFamily="2" charset="-122"/>
                <a:ea typeface="FZLanTingHeiS-UL-GB" panose="02000000000000000000" pitchFamily="2" charset="-122"/>
              </a:rPr>
            </a:br>
            <a:r>
              <a:rPr lang="en-GB" altLang="zh-CN" sz="4000" b="1" dirty="0">
                <a:solidFill>
                  <a:schemeClr val="tx2">
                    <a:lumMod val="50000"/>
                  </a:schemeClr>
                </a:solidFill>
                <a:latin typeface="Eras Light ITC" panose="020B0402030504020804" pitchFamily="34" charset="0"/>
                <a:ea typeface="FZLanTingHeiS-UL-GB" panose="02000000000000000000" pitchFamily="2" charset="-122"/>
              </a:rPr>
              <a:t>TCM Treatment for Covid-19 in the UK</a:t>
            </a:r>
            <a:endParaRPr lang="en-GB" sz="4000" b="1" dirty="0">
              <a:solidFill>
                <a:schemeClr val="tx2">
                  <a:lumMod val="50000"/>
                </a:schemeClr>
              </a:solidFill>
              <a:latin typeface="Eras Light ITC" panose="020B0402030504020804" pitchFamily="34" charset="0"/>
              <a:ea typeface="FZLanTingHeiS-UL-GB" panose="02000000000000000000" pitchFamily="2" charset="-122"/>
            </a:endParaRPr>
          </a:p>
        </p:txBody>
      </p:sp>
      <p:sp>
        <p:nvSpPr>
          <p:cNvPr id="3" name="Subtitle 2">
            <a:extLst>
              <a:ext uri="{FF2B5EF4-FFF2-40B4-BE49-F238E27FC236}">
                <a16:creationId xmlns:a16="http://schemas.microsoft.com/office/drawing/2014/main" id="{BB6D4DC8-4EAC-4837-BF15-C01CFD6C29F6}"/>
              </a:ext>
            </a:extLst>
          </p:cNvPr>
          <p:cNvSpPr>
            <a:spLocks noGrp="1"/>
          </p:cNvSpPr>
          <p:nvPr>
            <p:ph type="subTitle" idx="1"/>
          </p:nvPr>
        </p:nvSpPr>
        <p:spPr>
          <a:xfrm>
            <a:off x="107430" y="4527030"/>
            <a:ext cx="11977140" cy="2133407"/>
          </a:xfrm>
        </p:spPr>
        <p:txBody>
          <a:bodyPr>
            <a:normAutofit/>
          </a:bodyPr>
          <a:lstStyle/>
          <a:p>
            <a:pPr defTabSz="648035">
              <a:spcBef>
                <a:spcPts val="709"/>
              </a:spcBef>
            </a:pPr>
            <a:r>
              <a:rPr lang="zh-CN" altLang="en-US" sz="32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rPr>
              <a:t>陈赞育  </a:t>
            </a:r>
            <a:r>
              <a:rPr lang="en-GB" altLang="zh-CN" sz="32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rPr>
              <a:t>Zanyu Chen</a:t>
            </a:r>
          </a:p>
          <a:p>
            <a:pPr lvl="0" defTabSz="648035">
              <a:spcBef>
                <a:spcPts val="709"/>
              </a:spcBef>
            </a:pPr>
            <a:r>
              <a:rPr lang="zh-CN" altLang="en-US" sz="32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rPr>
              <a:t>英国中医师学会</a:t>
            </a:r>
            <a:r>
              <a:rPr lang="en-US" altLang="zh-CN" sz="32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rPr>
              <a:t>FTCMP</a:t>
            </a:r>
            <a:endParaRPr lang="en-GB" sz="32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endParaRPr>
          </a:p>
          <a:p>
            <a:pPr defTabSz="648035">
              <a:spcBef>
                <a:spcPts val="709"/>
              </a:spcBef>
            </a:pPr>
            <a:r>
              <a:rPr lang="en-GB" altLang="zh-CN" sz="2800" dirty="0">
                <a:solidFill>
                  <a:srgbClr val="ED7D31">
                    <a:lumMod val="50000"/>
                  </a:srgbClr>
                </a:solidFill>
                <a:latin typeface="FZLiBian-S02S" panose="03000509000000000000" pitchFamily="65" charset="-122"/>
                <a:ea typeface="FZLiBian-S02S" panose="03000509000000000000" pitchFamily="65" charset="-122"/>
                <a:cs typeface="经典繁颜体" panose="02010609000101010101" pitchFamily="49" charset="-122"/>
              </a:rPr>
              <a:t>Federation of Traditional Chinese Medicine Practitioners in the UK</a:t>
            </a:r>
          </a:p>
          <a:p>
            <a:endParaRPr lang="en-GB" dirty="0">
              <a:solidFill>
                <a:srgbClr val="FF0000"/>
              </a:solidFill>
              <a:latin typeface="迷你繁启体" panose="03000509000000000000" pitchFamily="65" charset="-122"/>
              <a:ea typeface="迷你繁启体" panose="03000509000000000000" pitchFamily="65" charset="-122"/>
            </a:endParaRPr>
          </a:p>
        </p:txBody>
      </p:sp>
      <p:pic>
        <p:nvPicPr>
          <p:cNvPr id="5" name="Picture 4" descr="A picture containing food&#10;&#10;Description automatically generated">
            <a:extLst>
              <a:ext uri="{FF2B5EF4-FFF2-40B4-BE49-F238E27FC236}">
                <a16:creationId xmlns:a16="http://schemas.microsoft.com/office/drawing/2014/main" id="{00EB6963-3098-49AA-B3BB-B40F03FE6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6576" y="477594"/>
            <a:ext cx="2435277" cy="993258"/>
          </a:xfrm>
          <a:prstGeom prst="rect">
            <a:avLst/>
          </a:prstGeom>
        </p:spPr>
      </p:pic>
    </p:spTree>
    <p:extLst>
      <p:ext uri="{BB962C8B-B14F-4D97-AF65-F5344CB8AC3E}">
        <p14:creationId xmlns:p14="http://schemas.microsoft.com/office/powerpoint/2010/main" val="22528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6D3BCD-2762-445A-BB33-8B7B00D6A0C1}"/>
              </a:ext>
            </a:extLst>
          </p:cNvPr>
          <p:cNvPicPr>
            <a:picLocks noChangeAspect="1"/>
          </p:cNvPicPr>
          <p:nvPr/>
        </p:nvPicPr>
        <p:blipFill>
          <a:blip r:embed="rId2"/>
          <a:stretch>
            <a:fillRect/>
          </a:stretch>
        </p:blipFill>
        <p:spPr>
          <a:xfrm>
            <a:off x="9393031" y="531039"/>
            <a:ext cx="2432515" cy="993734"/>
          </a:xfrm>
          <a:prstGeom prst="rect">
            <a:avLst/>
          </a:prstGeom>
        </p:spPr>
      </p:pic>
      <p:pic>
        <p:nvPicPr>
          <p:cNvPr id="4" name="Content Placeholder 3">
            <a:extLst>
              <a:ext uri="{FF2B5EF4-FFF2-40B4-BE49-F238E27FC236}">
                <a16:creationId xmlns:a16="http://schemas.microsoft.com/office/drawing/2014/main" id="{CB3D9873-BFFD-4A4B-B0C0-9CC3B4A5CF00}"/>
              </a:ext>
            </a:extLst>
          </p:cNvPr>
          <p:cNvPicPr>
            <a:picLocks noGrp="1" noChangeAspect="1"/>
          </p:cNvPicPr>
          <p:nvPr>
            <p:ph idx="1"/>
          </p:nvPr>
        </p:nvPicPr>
        <p:blipFill>
          <a:blip r:embed="rId3"/>
          <a:stretch>
            <a:fillRect/>
          </a:stretch>
        </p:blipFill>
        <p:spPr>
          <a:xfrm>
            <a:off x="1312888" y="1524773"/>
            <a:ext cx="9296400" cy="4143375"/>
          </a:xfrm>
          <a:prstGeom prst="rect">
            <a:avLst/>
          </a:prstGeom>
        </p:spPr>
      </p:pic>
    </p:spTree>
    <p:extLst>
      <p:ext uri="{BB962C8B-B14F-4D97-AF65-F5344CB8AC3E}">
        <p14:creationId xmlns:p14="http://schemas.microsoft.com/office/powerpoint/2010/main" val="30357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p:txBody>
          <a:bodyPr/>
          <a:lstStyle/>
          <a:p>
            <a:r>
              <a:rPr lang="zh-CN" altLang="en-US" dirty="0">
                <a:solidFill>
                  <a:schemeClr val="accent4">
                    <a:lumMod val="50000"/>
                  </a:schemeClr>
                </a:solidFill>
                <a:latin typeface="迷你繁启体" panose="03000509000000000000" pitchFamily="65" charset="-122"/>
                <a:ea typeface="迷你繁启体" panose="03000509000000000000" pitchFamily="65" charset="-122"/>
              </a:rPr>
              <a:t>英国中医在行动</a:t>
            </a:r>
            <a:br>
              <a:rPr lang="en-GB" altLang="zh-CN" dirty="0">
                <a:solidFill>
                  <a:schemeClr val="accent4">
                    <a:lumMod val="50000"/>
                  </a:schemeClr>
                </a:solidFill>
                <a:latin typeface="迷你繁启体" panose="03000509000000000000" pitchFamily="65" charset="-122"/>
                <a:ea typeface="迷你繁启体" panose="03000509000000000000" pitchFamily="65" charset="-122"/>
              </a:rPr>
            </a:br>
            <a:r>
              <a:rPr lang="en-US" altLang="zh-CN" dirty="0">
                <a:solidFill>
                  <a:schemeClr val="accent4">
                    <a:lumMod val="50000"/>
                  </a:schemeClr>
                </a:solidFill>
                <a:latin typeface="Calibri" panose="020F0502020204030204" pitchFamily="34" charset="0"/>
                <a:ea typeface="迷你繁启体" panose="03000509000000000000" pitchFamily="65" charset="-122"/>
                <a:cs typeface="Calibri" panose="020F0502020204030204" pitchFamily="34" charset="0"/>
              </a:rPr>
              <a:t>UK TCM in Action</a:t>
            </a:r>
            <a:endParaRPr lang="en-GB" dirty="0">
              <a:solidFill>
                <a:schemeClr val="accent4">
                  <a:lumMod val="50000"/>
                </a:schemeClr>
              </a:solidFill>
              <a:latin typeface="Calibri" panose="020F0502020204030204" pitchFamily="34" charset="0"/>
              <a:ea typeface="迷你繁启体" panose="03000509000000000000" pitchFamily="65" charset="-122"/>
              <a:cs typeface="Calibri" panose="020F0502020204030204" pitchFamily="34" charset="0"/>
            </a:endParaRPr>
          </a:p>
        </p:txBody>
      </p:sp>
      <p:sp>
        <p:nvSpPr>
          <p:cNvPr id="3" name="Content Placeholder 2">
            <a:extLst>
              <a:ext uri="{FF2B5EF4-FFF2-40B4-BE49-F238E27FC236}">
                <a16:creationId xmlns:a16="http://schemas.microsoft.com/office/drawing/2014/main" id="{D90B967C-8A9D-46FA-96F7-6D3A41D1147C}"/>
              </a:ext>
            </a:extLst>
          </p:cNvPr>
          <p:cNvSpPr>
            <a:spLocks noGrp="1"/>
          </p:cNvSpPr>
          <p:nvPr>
            <p:ph idx="1"/>
          </p:nvPr>
        </p:nvSpPr>
        <p:spPr>
          <a:xfrm>
            <a:off x="838200" y="2146040"/>
            <a:ext cx="10911145" cy="4030923"/>
          </a:xfrm>
        </p:spPr>
        <p:txBody>
          <a:bodyPr>
            <a:normAutofit fontScale="77500" lnSpcReduction="20000"/>
          </a:bodyPr>
          <a:lstStyle/>
          <a:p>
            <a:r>
              <a:rPr lang="en-US" altLang="zh-CN" dirty="0"/>
              <a:t>1</a:t>
            </a:r>
            <a:r>
              <a:rPr lang="zh-CN" altLang="en-US" dirty="0"/>
              <a:t>，</a:t>
            </a:r>
            <a:r>
              <a:rPr lang="en-GB" altLang="zh-CN" dirty="0"/>
              <a:t>FTCMP</a:t>
            </a:r>
            <a:r>
              <a:rPr lang="zh-CN" altLang="en-US" dirty="0"/>
              <a:t>自</a:t>
            </a:r>
            <a:r>
              <a:rPr lang="en-US" altLang="zh-CN" dirty="0"/>
              <a:t>2</a:t>
            </a:r>
            <a:r>
              <a:rPr lang="zh-CN" altLang="en-US" dirty="0"/>
              <a:t>月</a:t>
            </a:r>
            <a:r>
              <a:rPr lang="en-US" altLang="zh-CN" dirty="0"/>
              <a:t>21</a:t>
            </a:r>
            <a:r>
              <a:rPr lang="zh-CN" altLang="en-US" dirty="0"/>
              <a:t>日以来，随着疫情的变化，在学会会员群每周学术讲座的基础上，我们开始了针对会员的每日一讲“英国中医师学会新冠肺炎专题讲座”；</a:t>
            </a:r>
            <a:endParaRPr lang="en-GB" altLang="zh-CN" dirty="0"/>
          </a:p>
          <a:p>
            <a:pPr marL="0" indent="0">
              <a:buNone/>
            </a:pPr>
            <a:r>
              <a:rPr lang="en-GB" altLang="zh-CN" dirty="0"/>
              <a:t>From 21</a:t>
            </a:r>
            <a:r>
              <a:rPr lang="en-GB" altLang="zh-CN" baseline="30000" dirty="0"/>
              <a:t>st</a:t>
            </a:r>
            <a:r>
              <a:rPr lang="en-GB" altLang="zh-CN" dirty="0"/>
              <a:t> Feb., FTCMP started presenting 10 academic talks focus</a:t>
            </a:r>
            <a:r>
              <a:rPr lang="en-US" altLang="zh-CN" dirty="0"/>
              <a:t>ed</a:t>
            </a:r>
            <a:r>
              <a:rPr lang="en-GB" altLang="zh-CN" dirty="0"/>
              <a:t> on COVID-19 to all of our members in order to prepare for the coming challenge.</a:t>
            </a:r>
          </a:p>
          <a:p>
            <a:r>
              <a:rPr lang="en-US" altLang="zh-CN" dirty="0"/>
              <a:t>2</a:t>
            </a:r>
            <a:r>
              <a:rPr lang="zh-CN" altLang="en-US" dirty="0"/>
              <a:t>，</a:t>
            </a:r>
            <a:r>
              <a:rPr lang="en-US" altLang="zh-CN" dirty="0"/>
              <a:t>FTCMP</a:t>
            </a:r>
            <a:r>
              <a:rPr lang="zh-CN" altLang="en-US" dirty="0"/>
              <a:t>学术期刊</a:t>
            </a:r>
            <a:r>
              <a:rPr lang="en-US" altLang="zh-CN" dirty="0"/>
              <a:t>《</a:t>
            </a:r>
            <a:r>
              <a:rPr lang="zh-CN" altLang="en-US" dirty="0"/>
              <a:t>英国中医</a:t>
            </a:r>
            <a:r>
              <a:rPr lang="en-US" altLang="zh-CN" dirty="0"/>
              <a:t>》</a:t>
            </a:r>
            <a:r>
              <a:rPr lang="zh-CN" altLang="en-US" dirty="0"/>
              <a:t>开辟了“新冠肺炎专题”栏目，发布了多位专家的新冠研究成果；</a:t>
            </a:r>
            <a:endParaRPr lang="en-GB" altLang="zh-CN" dirty="0"/>
          </a:p>
          <a:p>
            <a:pPr marL="0" indent="0">
              <a:buNone/>
            </a:pPr>
            <a:r>
              <a:rPr lang="en-GB" altLang="zh-CN" dirty="0"/>
              <a:t>A special edition of the </a:t>
            </a:r>
            <a:r>
              <a:rPr lang="en-GB" altLang="zh-CN" i="1" dirty="0"/>
              <a:t>Journal of Chinese Medicine in the UK </a:t>
            </a:r>
            <a:r>
              <a:rPr lang="en-GB" altLang="zh-CN" dirty="0"/>
              <a:t>is to be published, focusing on the topic of COVID-19.</a:t>
            </a:r>
          </a:p>
          <a:p>
            <a:r>
              <a:rPr lang="en-US" altLang="zh-CN" dirty="0"/>
              <a:t>3</a:t>
            </a:r>
            <a:r>
              <a:rPr lang="zh-CN" altLang="en-US" dirty="0"/>
              <a:t>，</a:t>
            </a:r>
            <a:r>
              <a:rPr lang="en-US" altLang="zh-CN" dirty="0"/>
              <a:t>FTCMP</a:t>
            </a:r>
            <a:r>
              <a:rPr lang="zh-CN" altLang="en-US" dirty="0"/>
              <a:t>与英国凤凰医药集团合作，共同向社会捐赠了近万英镑的防疫抗疫中药；</a:t>
            </a:r>
            <a:endParaRPr lang="en-GB" altLang="zh-CN" dirty="0"/>
          </a:p>
          <a:p>
            <a:pPr marL="0" indent="0">
              <a:buNone/>
            </a:pPr>
            <a:r>
              <a:rPr lang="en-GB" dirty="0"/>
              <a:t>FTCMP and Phoenix Medical Group united made around 10,000 pounds worth of herbal medicine for the UK society in order to balance the body and boost immunity. About 500 people have been benefited directly.</a:t>
            </a:r>
          </a:p>
        </p:txBody>
      </p:sp>
    </p:spTree>
    <p:extLst>
      <p:ext uri="{BB962C8B-B14F-4D97-AF65-F5344CB8AC3E}">
        <p14:creationId xmlns:p14="http://schemas.microsoft.com/office/powerpoint/2010/main" val="427833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p:txBody>
          <a:bodyPr/>
          <a:lstStyle/>
          <a:p>
            <a:r>
              <a:rPr lang="en-US" altLang="zh-CN" dirty="0">
                <a:solidFill>
                  <a:schemeClr val="accent4">
                    <a:lumMod val="50000"/>
                  </a:schemeClr>
                </a:solidFill>
                <a:ea typeface="迷你繁启体" panose="03000509000000000000" pitchFamily="65" charset="-122"/>
              </a:rPr>
              <a:t>FTCMP</a:t>
            </a:r>
            <a:r>
              <a:rPr lang="zh-CN" altLang="en-US" dirty="0">
                <a:solidFill>
                  <a:schemeClr val="accent4">
                    <a:lumMod val="50000"/>
                  </a:schemeClr>
                </a:solidFill>
                <a:latin typeface="迷你繁启体" panose="03000509000000000000" pitchFamily="65" charset="-122"/>
                <a:ea typeface="迷你繁启体" panose="03000509000000000000" pitchFamily="65" charset="-122"/>
              </a:rPr>
              <a:t>年会，学术盛宴</a:t>
            </a:r>
            <a:endParaRPr lang="en-GB" dirty="0">
              <a:solidFill>
                <a:schemeClr val="accent4">
                  <a:lumMod val="50000"/>
                </a:schemeClr>
              </a:solidFill>
              <a:latin typeface="迷你繁启体" panose="03000509000000000000" pitchFamily="65" charset="-122"/>
              <a:ea typeface="迷你繁启体" panose="03000509000000000000" pitchFamily="65" charset="-122"/>
            </a:endParaRPr>
          </a:p>
        </p:txBody>
      </p:sp>
      <p:sp>
        <p:nvSpPr>
          <p:cNvPr id="3" name="Content Placeholder 2">
            <a:extLst>
              <a:ext uri="{FF2B5EF4-FFF2-40B4-BE49-F238E27FC236}">
                <a16:creationId xmlns:a16="http://schemas.microsoft.com/office/drawing/2014/main" id="{D90B967C-8A9D-46FA-96F7-6D3A41D1147C}"/>
              </a:ext>
            </a:extLst>
          </p:cNvPr>
          <p:cNvSpPr>
            <a:spLocks noGrp="1"/>
          </p:cNvSpPr>
          <p:nvPr>
            <p:ph idx="1"/>
          </p:nvPr>
        </p:nvSpPr>
        <p:spPr>
          <a:xfrm>
            <a:off x="838200" y="2015412"/>
            <a:ext cx="10769082" cy="4161551"/>
          </a:xfrm>
        </p:spPr>
        <p:txBody>
          <a:bodyPr>
            <a:normAutofit fontScale="85000" lnSpcReduction="20000"/>
          </a:bodyPr>
          <a:lstStyle/>
          <a:p>
            <a:r>
              <a:rPr lang="en-US" altLang="zh-CN" dirty="0"/>
              <a:t>2020</a:t>
            </a:r>
            <a:r>
              <a:rPr lang="zh-CN" altLang="en-US" dirty="0"/>
              <a:t>年</a:t>
            </a:r>
            <a:r>
              <a:rPr lang="en-US" altLang="zh-CN" dirty="0"/>
              <a:t>FTCMP</a:t>
            </a:r>
            <a:r>
              <a:rPr lang="zh-CN" altLang="en-US" dirty="0"/>
              <a:t>学术年会在广州中医药大学信息技术学院岐黄网的支持下，从伦敦转到网上。十五位主讲人汇集了国内外享有盛誉的中医专家紧扣专题，深刻实用，学则能用，用则济世。</a:t>
            </a:r>
            <a:endParaRPr lang="en-GB" altLang="zh-CN" dirty="0"/>
          </a:p>
          <a:p>
            <a:r>
              <a:rPr lang="en-GB" dirty="0"/>
              <a:t> </a:t>
            </a:r>
            <a:r>
              <a:rPr lang="zh-CN" altLang="en-US" dirty="0"/>
              <a:t>周永学教授、黄煌教授、王飞教授、沈其霖教授、赵亮副教授带来国内研究前沿成果，高屋建瓴，真才卓识；</a:t>
            </a:r>
            <a:endParaRPr lang="en-GB" altLang="zh-CN" dirty="0"/>
          </a:p>
          <a:p>
            <a:r>
              <a:rPr lang="zh-CN" altLang="en-US" dirty="0"/>
              <a:t>于福年教授、唐铁军博士带来欧洲大陆中医一线和英国兄弟学会的精彩学术分享，他山之石，可以攻玉；</a:t>
            </a:r>
            <a:endParaRPr lang="en-GB" altLang="zh-CN" dirty="0"/>
          </a:p>
          <a:p>
            <a:r>
              <a:rPr lang="zh-CN" altLang="en-US" dirty="0"/>
              <a:t>英国中医师学会王友军顾问、汤淑兰顾问、陈赞育会长、袁炳胜常务副会长、殷鸿春部长、周继成部长、周华芝部长、杨波部长尽展所学，共克时艰。</a:t>
            </a:r>
            <a:endParaRPr lang="en-GB" altLang="zh-CN" dirty="0"/>
          </a:p>
          <a:p>
            <a:r>
              <a:rPr lang="en-GB" altLang="zh-CN" dirty="0"/>
              <a:t>2020 FTCMP annual academic conference recently concluded online, with support from qihuanghealthcare.com. 15 well respected TCM professionals gave keynote speeches on the topic of COVID-19 during the 15 days of the online event, and the speeches have received over 80,000 views online.</a:t>
            </a:r>
          </a:p>
        </p:txBody>
      </p:sp>
    </p:spTree>
    <p:extLst>
      <p:ext uri="{BB962C8B-B14F-4D97-AF65-F5344CB8AC3E}">
        <p14:creationId xmlns:p14="http://schemas.microsoft.com/office/powerpoint/2010/main" val="300616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a:xfrm>
            <a:off x="838200" y="861991"/>
            <a:ext cx="10515600" cy="1325563"/>
          </a:xfrm>
        </p:spPr>
        <p:txBody>
          <a:bodyPr/>
          <a:lstStyle/>
          <a:p>
            <a:r>
              <a:rPr lang="zh-CN" altLang="en-US" dirty="0">
                <a:solidFill>
                  <a:schemeClr val="accent4">
                    <a:lumMod val="50000"/>
                  </a:schemeClr>
                </a:solidFill>
                <a:latin typeface="迷你繁启体" panose="03000509000000000000" pitchFamily="65" charset="-122"/>
                <a:ea typeface="迷你繁启体" panose="03000509000000000000" pitchFamily="65" charset="-122"/>
              </a:rPr>
              <a:t>认识新冠病毒</a:t>
            </a:r>
            <a:br>
              <a:rPr lang="en-GB" altLang="zh-CN" dirty="0">
                <a:solidFill>
                  <a:schemeClr val="accent4">
                    <a:lumMod val="50000"/>
                  </a:schemeClr>
                </a:solidFill>
                <a:latin typeface="迷你繁启体" panose="03000509000000000000" pitchFamily="65" charset="-122"/>
                <a:ea typeface="迷你繁启体" panose="03000509000000000000" pitchFamily="65" charset="-122"/>
              </a:rPr>
            </a:br>
            <a:r>
              <a:rPr lang="en-GB" altLang="zh-CN" dirty="0">
                <a:solidFill>
                  <a:schemeClr val="accent4">
                    <a:lumMod val="50000"/>
                  </a:schemeClr>
                </a:solidFill>
                <a:latin typeface="+mn-lt"/>
                <a:ea typeface="迷你繁启体" panose="03000509000000000000" pitchFamily="65" charset="-122"/>
              </a:rPr>
              <a:t>What is Coronavirus In TCM</a:t>
            </a:r>
            <a:endParaRPr lang="en-GB" dirty="0">
              <a:solidFill>
                <a:schemeClr val="accent4">
                  <a:lumMod val="50000"/>
                </a:schemeClr>
              </a:solidFill>
              <a:latin typeface="+mn-lt"/>
              <a:ea typeface="迷你繁启体" panose="03000509000000000000" pitchFamily="65" charset="-122"/>
            </a:endParaRPr>
          </a:p>
        </p:txBody>
      </p:sp>
      <p:sp>
        <p:nvSpPr>
          <p:cNvPr id="3" name="Content Placeholder 2">
            <a:extLst>
              <a:ext uri="{FF2B5EF4-FFF2-40B4-BE49-F238E27FC236}">
                <a16:creationId xmlns:a16="http://schemas.microsoft.com/office/drawing/2014/main" id="{D90B967C-8A9D-46FA-96F7-6D3A41D1147C}"/>
              </a:ext>
            </a:extLst>
          </p:cNvPr>
          <p:cNvSpPr>
            <a:spLocks noGrp="1"/>
          </p:cNvSpPr>
          <p:nvPr>
            <p:ph idx="1"/>
          </p:nvPr>
        </p:nvSpPr>
        <p:spPr>
          <a:xfrm>
            <a:off x="1049310" y="2638269"/>
            <a:ext cx="10163333" cy="3538694"/>
          </a:xfrm>
        </p:spPr>
        <p:txBody>
          <a:bodyPr/>
          <a:lstStyle/>
          <a:p>
            <a:r>
              <a:rPr lang="zh-CN" altLang="en-US" dirty="0"/>
              <a:t>寒湿燥杂合成毒，发为疫疠</a:t>
            </a:r>
            <a:endParaRPr lang="en-GB" altLang="zh-CN" dirty="0"/>
          </a:p>
          <a:p>
            <a:pPr marL="0" indent="0">
              <a:buNone/>
            </a:pPr>
            <a:r>
              <a:rPr lang="en-GB" dirty="0"/>
              <a:t>The common symptoms of COVID-19 reflect the pathogen’s properties of cold and dampness with long-lasting Yin impairment.</a:t>
            </a:r>
          </a:p>
          <a:p>
            <a:endParaRPr lang="en-GB" dirty="0"/>
          </a:p>
          <a:p>
            <a:r>
              <a:rPr lang="zh-CN" altLang="en-US" dirty="0"/>
              <a:t>英国四面环海，冬季湿冷而且多风，今年冬季尤其湿重，是近几年来雨水较多的一年，日照严重不足</a:t>
            </a:r>
            <a:endParaRPr lang="en-GB" altLang="zh-CN" dirty="0"/>
          </a:p>
          <a:p>
            <a:pPr marL="0" indent="0">
              <a:buNone/>
            </a:pPr>
            <a:r>
              <a:rPr lang="en-GB" dirty="0"/>
              <a:t>The damp element is dominating in the UK environment. </a:t>
            </a:r>
          </a:p>
        </p:txBody>
      </p:sp>
    </p:spTree>
    <p:extLst>
      <p:ext uri="{BB962C8B-B14F-4D97-AF65-F5344CB8AC3E}">
        <p14:creationId xmlns:p14="http://schemas.microsoft.com/office/powerpoint/2010/main" val="185372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a:xfrm>
            <a:off x="838200" y="861991"/>
            <a:ext cx="10515600" cy="1325563"/>
          </a:xfrm>
        </p:spPr>
        <p:txBody>
          <a:bodyPr/>
          <a:lstStyle/>
          <a:p>
            <a:r>
              <a:rPr lang="zh-CN" altLang="en-US" dirty="0">
                <a:solidFill>
                  <a:schemeClr val="accent4">
                    <a:lumMod val="50000"/>
                  </a:schemeClr>
                </a:solidFill>
                <a:latin typeface="迷你繁启体" panose="03000509000000000000" pitchFamily="65" charset="-122"/>
                <a:ea typeface="迷你繁启体" panose="03000509000000000000" pitchFamily="65" charset="-122"/>
              </a:rPr>
              <a:t>防治新冠病毒</a:t>
            </a:r>
            <a:br>
              <a:rPr lang="en-GB" altLang="zh-CN" dirty="0">
                <a:solidFill>
                  <a:schemeClr val="accent4">
                    <a:lumMod val="50000"/>
                  </a:schemeClr>
                </a:solidFill>
                <a:latin typeface="迷你繁启体" panose="03000509000000000000" pitchFamily="65" charset="-122"/>
                <a:ea typeface="迷你繁启体" panose="03000509000000000000" pitchFamily="65" charset="-122"/>
              </a:rPr>
            </a:br>
            <a:r>
              <a:rPr lang="en-GB" altLang="zh-CN" dirty="0">
                <a:solidFill>
                  <a:schemeClr val="accent4">
                    <a:lumMod val="50000"/>
                  </a:schemeClr>
                </a:solidFill>
                <a:latin typeface="+mn-lt"/>
                <a:ea typeface="迷你繁启体" panose="03000509000000000000" pitchFamily="65" charset="-122"/>
              </a:rPr>
              <a:t>Treat Coronavirus by TCM</a:t>
            </a:r>
            <a:endParaRPr lang="en-GB" dirty="0">
              <a:solidFill>
                <a:schemeClr val="accent4">
                  <a:lumMod val="50000"/>
                </a:schemeClr>
              </a:solidFill>
              <a:latin typeface="+mn-lt"/>
              <a:ea typeface="迷你繁启体" panose="03000509000000000000" pitchFamily="65" charset="-122"/>
            </a:endParaRPr>
          </a:p>
        </p:txBody>
      </p:sp>
      <p:sp>
        <p:nvSpPr>
          <p:cNvPr id="3" name="Content Placeholder 2">
            <a:extLst>
              <a:ext uri="{FF2B5EF4-FFF2-40B4-BE49-F238E27FC236}">
                <a16:creationId xmlns:a16="http://schemas.microsoft.com/office/drawing/2014/main" id="{D90B967C-8A9D-46FA-96F7-6D3A41D1147C}"/>
              </a:ext>
            </a:extLst>
          </p:cNvPr>
          <p:cNvSpPr>
            <a:spLocks noGrp="1"/>
          </p:cNvSpPr>
          <p:nvPr>
            <p:ph idx="1"/>
          </p:nvPr>
        </p:nvSpPr>
        <p:spPr>
          <a:xfrm>
            <a:off x="1049310" y="2638269"/>
            <a:ext cx="10163333" cy="3538694"/>
          </a:xfrm>
        </p:spPr>
        <p:txBody>
          <a:bodyPr/>
          <a:lstStyle/>
          <a:p>
            <a:r>
              <a:rPr lang="zh-CN" altLang="en-US" dirty="0"/>
              <a:t>正气存内，邪不可干</a:t>
            </a:r>
            <a:endParaRPr lang="en-GB" altLang="zh-CN" dirty="0"/>
          </a:p>
          <a:p>
            <a:pPr marL="0" indent="0">
              <a:buNone/>
            </a:pPr>
            <a:r>
              <a:rPr lang="en-GB" dirty="0"/>
              <a:t>Strengthening the Qi and balancing the body are universal prevention for all possible attackers.</a:t>
            </a:r>
          </a:p>
          <a:p>
            <a:pPr marL="0" indent="0">
              <a:buNone/>
            </a:pPr>
            <a:endParaRPr lang="en-GB" dirty="0"/>
          </a:p>
          <a:p>
            <a:r>
              <a:rPr lang="zh-CN" altLang="en-US" dirty="0"/>
              <a:t>祛湿散寒存阴，特异性防疫 </a:t>
            </a:r>
            <a:endParaRPr lang="en-GB" altLang="zh-CN" dirty="0"/>
          </a:p>
          <a:p>
            <a:pPr marL="0" indent="0">
              <a:buNone/>
            </a:pPr>
            <a:r>
              <a:rPr lang="en-GB" dirty="0"/>
              <a:t>Expelling cold, eliminating dampness and supporting Yin are profound principles for treating COVID-19.  </a:t>
            </a:r>
          </a:p>
        </p:txBody>
      </p:sp>
    </p:spTree>
    <p:extLst>
      <p:ext uri="{BB962C8B-B14F-4D97-AF65-F5344CB8AC3E}">
        <p14:creationId xmlns:p14="http://schemas.microsoft.com/office/powerpoint/2010/main" val="692059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a:xfrm>
            <a:off x="838200" y="861991"/>
            <a:ext cx="10515600" cy="1325563"/>
          </a:xfrm>
        </p:spPr>
        <p:txBody>
          <a:bodyPr/>
          <a:lstStyle/>
          <a:p>
            <a:r>
              <a:rPr lang="zh-CN" altLang="en-US" dirty="0">
                <a:solidFill>
                  <a:schemeClr val="accent4">
                    <a:lumMod val="50000"/>
                  </a:schemeClr>
                </a:solidFill>
                <a:latin typeface="迷你繁启体" panose="03000509000000000000" pitchFamily="65" charset="-122"/>
                <a:ea typeface="迷你繁启体" panose="03000509000000000000" pitchFamily="65" charset="-122"/>
              </a:rPr>
              <a:t>防治新冠病毒</a:t>
            </a:r>
            <a:br>
              <a:rPr lang="en-GB" altLang="zh-CN" dirty="0">
                <a:solidFill>
                  <a:schemeClr val="accent4">
                    <a:lumMod val="50000"/>
                  </a:schemeClr>
                </a:solidFill>
                <a:latin typeface="迷你繁启体" panose="03000509000000000000" pitchFamily="65" charset="-122"/>
                <a:ea typeface="迷你繁启体" panose="03000509000000000000" pitchFamily="65" charset="-122"/>
              </a:rPr>
            </a:br>
            <a:r>
              <a:rPr lang="en-GB" altLang="zh-CN" dirty="0">
                <a:solidFill>
                  <a:schemeClr val="accent4">
                    <a:lumMod val="50000"/>
                  </a:schemeClr>
                </a:solidFill>
                <a:latin typeface="+mn-lt"/>
                <a:ea typeface="迷你繁启体" panose="03000509000000000000" pitchFamily="65" charset="-122"/>
              </a:rPr>
              <a:t>Treat Coronavirus by TCM</a:t>
            </a:r>
            <a:endParaRPr lang="en-GB" dirty="0">
              <a:solidFill>
                <a:schemeClr val="accent4">
                  <a:lumMod val="50000"/>
                </a:schemeClr>
              </a:solidFill>
              <a:latin typeface="+mn-lt"/>
              <a:ea typeface="迷你繁启体" panose="03000509000000000000" pitchFamily="65" charset="-122"/>
            </a:endParaRPr>
          </a:p>
        </p:txBody>
      </p:sp>
      <p:sp>
        <p:nvSpPr>
          <p:cNvPr id="3" name="Content Placeholder 2">
            <a:extLst>
              <a:ext uri="{FF2B5EF4-FFF2-40B4-BE49-F238E27FC236}">
                <a16:creationId xmlns:a16="http://schemas.microsoft.com/office/drawing/2014/main" id="{D90B967C-8A9D-46FA-96F7-6D3A41D1147C}"/>
              </a:ext>
            </a:extLst>
          </p:cNvPr>
          <p:cNvSpPr>
            <a:spLocks noGrp="1"/>
          </p:cNvSpPr>
          <p:nvPr>
            <p:ph idx="1"/>
          </p:nvPr>
        </p:nvSpPr>
        <p:spPr>
          <a:xfrm>
            <a:off x="1049310" y="2638269"/>
            <a:ext cx="10163333" cy="3538694"/>
          </a:xfrm>
        </p:spPr>
        <p:txBody>
          <a:bodyPr/>
          <a:lstStyle/>
          <a:p>
            <a:r>
              <a:rPr lang="zh-CN" altLang="en-US" dirty="0"/>
              <a:t>化湿、散湿、祛湿、利湿</a:t>
            </a:r>
            <a:endParaRPr lang="en-GB" altLang="zh-CN" dirty="0"/>
          </a:p>
          <a:p>
            <a:pPr marL="0" indent="0">
              <a:buNone/>
            </a:pPr>
            <a:r>
              <a:rPr lang="en-US" altLang="zh-CN" dirty="0"/>
              <a:t>Resolving, Expelling, Eliminating and Draining the dampness.</a:t>
            </a:r>
            <a:endParaRPr lang="en-GB" dirty="0"/>
          </a:p>
          <a:p>
            <a:pPr marL="0" indent="0">
              <a:buNone/>
            </a:pPr>
            <a:endParaRPr lang="en-GB" dirty="0"/>
          </a:p>
          <a:p>
            <a:pPr marL="0" indent="0">
              <a:buNone/>
            </a:pPr>
            <a:r>
              <a:rPr lang="zh-CN" altLang="en-US" dirty="0"/>
              <a:t>藿香，紫苏叶，白豆蔻，苍术，芦根，茯苓，荷叶，茯苓等等</a:t>
            </a:r>
            <a:endParaRPr lang="en-GB" altLang="zh-CN"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64714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9316830" y="531039"/>
            <a:ext cx="2432515" cy="993734"/>
          </a:xfrm>
          <a:prstGeom prst="rect">
            <a:avLst/>
          </a:prstGeom>
        </p:spPr>
      </p:pic>
      <p:sp>
        <p:nvSpPr>
          <p:cNvPr id="2" name="Title 1">
            <a:extLst>
              <a:ext uri="{FF2B5EF4-FFF2-40B4-BE49-F238E27FC236}">
                <a16:creationId xmlns:a16="http://schemas.microsoft.com/office/drawing/2014/main" id="{5EF39D3B-A044-43F5-841F-DE032D20A3F7}"/>
              </a:ext>
            </a:extLst>
          </p:cNvPr>
          <p:cNvSpPr>
            <a:spLocks noGrp="1"/>
          </p:cNvSpPr>
          <p:nvPr>
            <p:ph type="title"/>
          </p:nvPr>
        </p:nvSpPr>
        <p:spPr>
          <a:xfrm>
            <a:off x="838200" y="861991"/>
            <a:ext cx="10515600" cy="1325563"/>
          </a:xfrm>
        </p:spPr>
        <p:txBody>
          <a:bodyPr/>
          <a:lstStyle/>
          <a:p>
            <a:r>
              <a:rPr lang="zh-CN" altLang="en-US" dirty="0">
                <a:solidFill>
                  <a:schemeClr val="accent4">
                    <a:lumMod val="50000"/>
                  </a:schemeClr>
                </a:solidFill>
                <a:latin typeface="迷你繁启体" panose="03000509000000000000" pitchFamily="65" charset="-122"/>
                <a:ea typeface="迷你繁启体" panose="03000509000000000000" pitchFamily="65" charset="-122"/>
              </a:rPr>
              <a:t>典型病例报告</a:t>
            </a:r>
            <a:br>
              <a:rPr lang="en-GB" altLang="zh-CN" dirty="0">
                <a:solidFill>
                  <a:schemeClr val="accent4">
                    <a:lumMod val="50000"/>
                  </a:schemeClr>
                </a:solidFill>
                <a:latin typeface="迷你繁启体" panose="03000509000000000000" pitchFamily="65" charset="-122"/>
                <a:ea typeface="迷你繁启体" panose="03000509000000000000" pitchFamily="65" charset="-122"/>
              </a:rPr>
            </a:br>
            <a:r>
              <a:rPr lang="en-US" altLang="zh-CN" dirty="0">
                <a:solidFill>
                  <a:schemeClr val="accent4">
                    <a:lumMod val="50000"/>
                  </a:schemeClr>
                </a:solidFill>
                <a:latin typeface="+mn-lt"/>
                <a:ea typeface="迷你繁启体" panose="03000509000000000000" pitchFamily="65" charset="-122"/>
              </a:rPr>
              <a:t>Case Report</a:t>
            </a:r>
            <a:endParaRPr lang="en-GB" dirty="0">
              <a:solidFill>
                <a:schemeClr val="accent4">
                  <a:lumMod val="50000"/>
                </a:schemeClr>
              </a:solidFill>
              <a:latin typeface="+mn-lt"/>
              <a:ea typeface="迷你繁启体" panose="03000509000000000000" pitchFamily="65" charset="-122"/>
            </a:endParaRPr>
          </a:p>
        </p:txBody>
      </p:sp>
      <p:pic>
        <p:nvPicPr>
          <p:cNvPr id="5" name="Picture 4">
            <a:extLst>
              <a:ext uri="{FF2B5EF4-FFF2-40B4-BE49-F238E27FC236}">
                <a16:creationId xmlns:a16="http://schemas.microsoft.com/office/drawing/2014/main" id="{D98797BA-A103-4D19-9DF5-4621DD4A4538}"/>
              </a:ext>
            </a:extLst>
          </p:cNvPr>
          <p:cNvPicPr>
            <a:picLocks noChangeAspect="1"/>
          </p:cNvPicPr>
          <p:nvPr/>
        </p:nvPicPr>
        <p:blipFill>
          <a:blip r:embed="rId3"/>
          <a:stretch>
            <a:fillRect/>
          </a:stretch>
        </p:blipFill>
        <p:spPr>
          <a:xfrm>
            <a:off x="1285290" y="2638269"/>
            <a:ext cx="1940421" cy="2368872"/>
          </a:xfrm>
          <a:prstGeom prst="rect">
            <a:avLst/>
          </a:prstGeom>
        </p:spPr>
      </p:pic>
      <p:pic>
        <p:nvPicPr>
          <p:cNvPr id="6" name="Picture 5">
            <a:extLst>
              <a:ext uri="{FF2B5EF4-FFF2-40B4-BE49-F238E27FC236}">
                <a16:creationId xmlns:a16="http://schemas.microsoft.com/office/drawing/2014/main" id="{AE5E7F9A-D411-4F33-9606-7C3BB898C728}"/>
              </a:ext>
            </a:extLst>
          </p:cNvPr>
          <p:cNvPicPr>
            <a:picLocks noChangeAspect="1"/>
          </p:cNvPicPr>
          <p:nvPr/>
        </p:nvPicPr>
        <p:blipFill>
          <a:blip r:embed="rId4"/>
          <a:stretch>
            <a:fillRect/>
          </a:stretch>
        </p:blipFill>
        <p:spPr>
          <a:xfrm>
            <a:off x="3065685" y="3632278"/>
            <a:ext cx="1686863" cy="2368872"/>
          </a:xfrm>
          <a:prstGeom prst="rect">
            <a:avLst/>
          </a:prstGeom>
        </p:spPr>
      </p:pic>
      <p:pic>
        <p:nvPicPr>
          <p:cNvPr id="11" name="Picture 10">
            <a:extLst>
              <a:ext uri="{FF2B5EF4-FFF2-40B4-BE49-F238E27FC236}">
                <a16:creationId xmlns:a16="http://schemas.microsoft.com/office/drawing/2014/main" id="{DB8DA13F-315E-4F67-8781-32625C966F15}"/>
              </a:ext>
            </a:extLst>
          </p:cNvPr>
          <p:cNvPicPr>
            <a:picLocks noChangeAspect="1"/>
          </p:cNvPicPr>
          <p:nvPr/>
        </p:nvPicPr>
        <p:blipFill>
          <a:blip r:embed="rId5"/>
          <a:stretch>
            <a:fillRect/>
          </a:stretch>
        </p:blipFill>
        <p:spPr>
          <a:xfrm>
            <a:off x="6270726" y="3718823"/>
            <a:ext cx="1940421" cy="2152489"/>
          </a:xfrm>
          <a:prstGeom prst="rect">
            <a:avLst/>
          </a:prstGeom>
        </p:spPr>
      </p:pic>
      <p:pic>
        <p:nvPicPr>
          <p:cNvPr id="12" name="Picture 11">
            <a:extLst>
              <a:ext uri="{FF2B5EF4-FFF2-40B4-BE49-F238E27FC236}">
                <a16:creationId xmlns:a16="http://schemas.microsoft.com/office/drawing/2014/main" id="{A8E6867A-B1A9-4973-898D-981804F6DDCB}"/>
              </a:ext>
            </a:extLst>
          </p:cNvPr>
          <p:cNvPicPr>
            <a:picLocks noChangeAspect="1"/>
          </p:cNvPicPr>
          <p:nvPr/>
        </p:nvPicPr>
        <p:blipFill>
          <a:blip r:embed="rId6"/>
          <a:stretch>
            <a:fillRect/>
          </a:stretch>
        </p:blipFill>
        <p:spPr>
          <a:xfrm>
            <a:off x="5183085" y="1982980"/>
            <a:ext cx="1825830" cy="2152490"/>
          </a:xfrm>
          <a:prstGeom prst="rect">
            <a:avLst/>
          </a:prstGeom>
        </p:spPr>
      </p:pic>
      <p:pic>
        <p:nvPicPr>
          <p:cNvPr id="13" name="Picture 12">
            <a:extLst>
              <a:ext uri="{FF2B5EF4-FFF2-40B4-BE49-F238E27FC236}">
                <a16:creationId xmlns:a16="http://schemas.microsoft.com/office/drawing/2014/main" id="{0168EA4D-D51A-481A-AD8D-964C2C48688F}"/>
              </a:ext>
            </a:extLst>
          </p:cNvPr>
          <p:cNvPicPr>
            <a:picLocks noChangeAspect="1"/>
          </p:cNvPicPr>
          <p:nvPr/>
        </p:nvPicPr>
        <p:blipFill>
          <a:blip r:embed="rId7"/>
          <a:stretch>
            <a:fillRect/>
          </a:stretch>
        </p:blipFill>
        <p:spPr>
          <a:xfrm>
            <a:off x="8427955" y="1876943"/>
            <a:ext cx="1741666" cy="2152491"/>
          </a:xfrm>
          <a:prstGeom prst="rect">
            <a:avLst/>
          </a:prstGeom>
        </p:spPr>
      </p:pic>
      <p:pic>
        <p:nvPicPr>
          <p:cNvPr id="14" name="Picture 13">
            <a:extLst>
              <a:ext uri="{FF2B5EF4-FFF2-40B4-BE49-F238E27FC236}">
                <a16:creationId xmlns:a16="http://schemas.microsoft.com/office/drawing/2014/main" id="{E8DEF0B3-CF36-4072-8DA3-73CF013B2A7E}"/>
              </a:ext>
            </a:extLst>
          </p:cNvPr>
          <p:cNvPicPr>
            <a:picLocks noChangeAspect="1"/>
          </p:cNvPicPr>
          <p:nvPr/>
        </p:nvPicPr>
        <p:blipFill>
          <a:blip r:embed="rId8"/>
          <a:stretch>
            <a:fillRect/>
          </a:stretch>
        </p:blipFill>
        <p:spPr>
          <a:xfrm>
            <a:off x="10108400" y="3632278"/>
            <a:ext cx="1640945" cy="2288079"/>
          </a:xfrm>
          <a:prstGeom prst="rect">
            <a:avLst/>
          </a:prstGeom>
        </p:spPr>
      </p:pic>
    </p:spTree>
    <p:extLst>
      <p:ext uri="{BB962C8B-B14F-4D97-AF65-F5344CB8AC3E}">
        <p14:creationId xmlns:p14="http://schemas.microsoft.com/office/powerpoint/2010/main" val="119123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08875-DDC3-4997-9BA3-155CFFD3AF13}"/>
              </a:ext>
            </a:extLst>
          </p:cNvPr>
          <p:cNvPicPr>
            <a:picLocks noChangeAspect="1"/>
          </p:cNvPicPr>
          <p:nvPr/>
        </p:nvPicPr>
        <p:blipFill>
          <a:blip r:embed="rId2"/>
          <a:stretch>
            <a:fillRect/>
          </a:stretch>
        </p:blipFill>
        <p:spPr>
          <a:xfrm>
            <a:off x="2926031" y="1688034"/>
            <a:ext cx="6339937" cy="2589999"/>
          </a:xfrm>
          <a:prstGeom prst="rect">
            <a:avLst/>
          </a:prstGeom>
        </p:spPr>
      </p:pic>
      <p:sp>
        <p:nvSpPr>
          <p:cNvPr id="7" name="TextBox 6">
            <a:extLst>
              <a:ext uri="{FF2B5EF4-FFF2-40B4-BE49-F238E27FC236}">
                <a16:creationId xmlns:a16="http://schemas.microsoft.com/office/drawing/2014/main" id="{3FE1CB99-649B-440C-9EF7-342336D30C18}"/>
              </a:ext>
            </a:extLst>
          </p:cNvPr>
          <p:cNvSpPr txBox="1"/>
          <p:nvPr/>
        </p:nvSpPr>
        <p:spPr>
          <a:xfrm>
            <a:off x="3377682" y="4682021"/>
            <a:ext cx="6205527" cy="1323439"/>
          </a:xfrm>
          <a:prstGeom prst="rect">
            <a:avLst/>
          </a:prstGeom>
          <a:noFill/>
        </p:spPr>
        <p:txBody>
          <a:bodyPr wrap="square" rtlCol="0">
            <a:spAutoFit/>
          </a:bodyPr>
          <a:lstStyle/>
          <a:p>
            <a:r>
              <a:rPr lang="en-US" altLang="zh-CN" sz="8000" dirty="0">
                <a:solidFill>
                  <a:schemeClr val="accent4">
                    <a:lumMod val="50000"/>
                  </a:schemeClr>
                </a:solidFill>
                <a:latin typeface="Algerian" panose="04020705040A02060702" pitchFamily="82" charset="0"/>
              </a:rPr>
              <a:t>Thank You</a:t>
            </a:r>
            <a:endParaRPr lang="en-GB" sz="8000" dirty="0">
              <a:solidFill>
                <a:schemeClr val="accent4">
                  <a:lumMod val="50000"/>
                </a:schemeClr>
              </a:solidFill>
              <a:latin typeface="Algerian" panose="04020705040A02060702" pitchFamily="82" charset="0"/>
            </a:endParaRPr>
          </a:p>
        </p:txBody>
      </p:sp>
    </p:spTree>
    <p:extLst>
      <p:ext uri="{BB962C8B-B14F-4D97-AF65-F5344CB8AC3E}">
        <p14:creationId xmlns:p14="http://schemas.microsoft.com/office/powerpoint/2010/main" val="2424737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2421</TotalTime>
  <Words>812</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FZLanTingHeiS-UL-GB</vt:lpstr>
      <vt:lpstr>FZLiBian-S02S</vt:lpstr>
      <vt:lpstr>迷你繁启体</vt:lpstr>
      <vt:lpstr>Algerian</vt:lpstr>
      <vt:lpstr>Arial</vt:lpstr>
      <vt:lpstr>Calibri</vt:lpstr>
      <vt:lpstr>Calibri Light</vt:lpstr>
      <vt:lpstr>Eras Light ITC</vt:lpstr>
      <vt:lpstr>Office Theme</vt:lpstr>
      <vt:lpstr>英国新冠病毒感染中医治疗报告 TCM Treatment for Covid-19 in the UK</vt:lpstr>
      <vt:lpstr>PowerPoint Presentation</vt:lpstr>
      <vt:lpstr>英国中医在行动 UK TCM in Action</vt:lpstr>
      <vt:lpstr>FTCMP年会，学术盛宴</vt:lpstr>
      <vt:lpstr>认识新冠病毒 What is Coronavirus In TCM</vt:lpstr>
      <vt:lpstr>防治新冠病毒 Treat Coronavirus by TCM</vt:lpstr>
      <vt:lpstr>防治新冠病毒 Treat Coronavirus by TCM</vt:lpstr>
      <vt:lpstr>典型病例报告 Case Report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Chen</dc:creator>
  <cp:lastModifiedBy>Heather Chen</cp:lastModifiedBy>
  <cp:revision>4</cp:revision>
  <dcterms:created xsi:type="dcterms:W3CDTF">2019-12-21T16:26:04Z</dcterms:created>
  <dcterms:modified xsi:type="dcterms:W3CDTF">2020-04-05T13:26:35Z</dcterms:modified>
</cp:coreProperties>
</file>